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2"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5DF5955D-CE43-4837-B8E5-4CC28013FCB6}" type="datetimeFigureOut">
              <a:rPr lang="tr-TR" smtClean="0"/>
              <a:t>17.04.2025</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E0599F0C-5ABD-49D2-B3DD-E1F3005EF63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DF5955D-CE43-4837-B8E5-4CC28013FCB6}"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DF5955D-CE43-4837-B8E5-4CC28013FCB6}"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DF5955D-CE43-4837-B8E5-4CC28013FCB6}"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5DF5955D-CE43-4837-B8E5-4CC28013FCB6}"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599F0C-5ABD-49D2-B3DD-E1F3005EF63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5DF5955D-CE43-4837-B8E5-4CC28013FCB6}"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5DF5955D-CE43-4837-B8E5-4CC28013FCB6}" type="datetimeFigureOut">
              <a:rPr lang="tr-TR" smtClean="0"/>
              <a:t>17.04.2025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5DF5955D-CE43-4837-B8E5-4CC28013FCB6}" type="datetimeFigureOut">
              <a:rPr lang="tr-TR" smtClean="0"/>
              <a:t>17.04.2025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5955D-CE43-4837-B8E5-4CC28013FCB6}" type="datetimeFigureOut">
              <a:rPr lang="tr-TR" smtClean="0"/>
              <a:t>17.04.2025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5DF5955D-CE43-4837-B8E5-4CC28013FCB6}"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599F0C-5ABD-49D2-B3DD-E1F3005EF63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5DF5955D-CE43-4837-B8E5-4CC28013FCB6}"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E0599F0C-5ABD-49D2-B3DD-E1F3005EF630}"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F5955D-CE43-4837-B8E5-4CC28013FCB6}" type="datetimeFigureOut">
              <a:rPr lang="tr-TR" smtClean="0"/>
              <a:t>17.04.2025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599F0C-5ABD-49D2-B3DD-E1F3005EF630}"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75656" y="2630815"/>
            <a:ext cx="6192401" cy="707886"/>
          </a:xfrm>
          <a:prstGeom prst="rect">
            <a:avLst/>
          </a:prstGeom>
        </p:spPr>
        <p:txBody>
          <a:bodyPr wrap="none">
            <a:spAutoFit/>
          </a:bodyPr>
          <a:lstStyle/>
          <a:p>
            <a:r>
              <a:rPr lang="tr-TR" sz="4000" dirty="0" smtClean="0"/>
              <a:t>Bölüm Akreditasyon Süreci</a:t>
            </a:r>
            <a:endParaRPr lang="tr-TR" sz="4000" dirty="0"/>
          </a:p>
        </p:txBody>
      </p:sp>
    </p:spTree>
    <p:extLst>
      <p:ext uri="{BB962C8B-B14F-4D97-AF65-F5344CB8AC3E}">
        <p14:creationId xmlns:p14="http://schemas.microsoft.com/office/powerpoint/2010/main" val="177542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7544" y="1523687"/>
            <a:ext cx="8064896" cy="2985433"/>
          </a:xfrm>
          <a:prstGeom prst="rect">
            <a:avLst/>
          </a:prstGeom>
        </p:spPr>
        <p:txBody>
          <a:bodyPr wrap="square">
            <a:spAutoFit/>
          </a:bodyPr>
          <a:lstStyle/>
          <a:p>
            <a:pPr algn="just"/>
            <a:r>
              <a:rPr lang="tr-TR" sz="2800" dirty="0" smtClean="0"/>
              <a:t>Akreditasyon nedir?</a:t>
            </a:r>
          </a:p>
          <a:p>
            <a:pPr algn="just"/>
            <a:endParaRPr lang="tr-TR" sz="2000" dirty="0" smtClean="0"/>
          </a:p>
          <a:p>
            <a:pPr marL="342900" indent="-342900" algn="just">
              <a:buFont typeface="Arial" charset="0"/>
              <a:buChar char="•"/>
            </a:pPr>
            <a:r>
              <a:rPr lang="tr-TR" sz="2000" dirty="0" smtClean="0"/>
              <a:t>Yükseköğretim Kurulu Başkanlığı (YÖK) tarafından belirli bir alanda önceden belirlenmiş akademik ve alana özgü standartların bir yükseköğretim programı ve yükseköğretim kurumu tarafından karşılanıp karşılanmadığını ölçen değerlendirme ve dış kalite güvence sürecidir. </a:t>
            </a:r>
          </a:p>
          <a:p>
            <a:pPr marL="342900" indent="-342900" algn="just">
              <a:buFont typeface="Arial" charset="0"/>
              <a:buChar char="•"/>
            </a:pPr>
            <a:r>
              <a:rPr lang="tr-TR" sz="2000" dirty="0" smtClean="0"/>
              <a:t>Yükseköğretimde akreditasyon, akademik kalite, saydamlık ve hesap verme sorumluluğunun bir aracıdır.</a:t>
            </a:r>
            <a:endParaRPr lang="tr-TR" sz="2000" dirty="0"/>
          </a:p>
        </p:txBody>
      </p:sp>
    </p:spTree>
    <p:extLst>
      <p:ext uri="{BB962C8B-B14F-4D97-AF65-F5344CB8AC3E}">
        <p14:creationId xmlns:p14="http://schemas.microsoft.com/office/powerpoint/2010/main" val="320238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20749" y="1598017"/>
            <a:ext cx="7939683" cy="3847207"/>
          </a:xfrm>
          <a:prstGeom prst="rect">
            <a:avLst/>
          </a:prstGeom>
        </p:spPr>
        <p:txBody>
          <a:bodyPr wrap="square">
            <a:spAutoFit/>
          </a:bodyPr>
          <a:lstStyle/>
          <a:p>
            <a:pPr algn="just"/>
            <a:r>
              <a:rPr lang="tr-TR" sz="2800" dirty="0" smtClean="0"/>
              <a:t>Akreditasyonun Amaçları Nelerdir?</a:t>
            </a:r>
          </a:p>
          <a:p>
            <a:pPr algn="just"/>
            <a:endParaRPr lang="tr-TR" dirty="0"/>
          </a:p>
          <a:p>
            <a:pPr algn="just"/>
            <a:r>
              <a:rPr lang="tr-TR" dirty="0" smtClean="0"/>
              <a:t>1) Yükseköğretim kurumlarının karşılıklı birbirlerini tanıma sürecini kolaylaştırmak ve hızlandırmak,</a:t>
            </a:r>
          </a:p>
          <a:p>
            <a:pPr algn="just"/>
            <a:r>
              <a:rPr lang="tr-TR" dirty="0" smtClean="0"/>
              <a:t>2) Diploma ve unvanların karşılaştırılabilmesine yardımcı olmak, </a:t>
            </a:r>
          </a:p>
          <a:p>
            <a:pPr algn="just"/>
            <a:r>
              <a:rPr lang="tr-TR" dirty="0" smtClean="0"/>
              <a:t>3) İlgili bölümün/programın tanınırlığını ve tercih edilebilirliğini arttırmak, </a:t>
            </a:r>
          </a:p>
          <a:p>
            <a:pPr algn="just"/>
            <a:r>
              <a:rPr lang="tr-TR" dirty="0" smtClean="0"/>
              <a:t>4) Akreditasyon belgesi aracılığıyla, eğitim kurumlarının proje başvuru süreçlerini ve yükseköğretim kurumlarının bir araya gelerek işbirliği yapmalarını kolaylaştırmak, </a:t>
            </a:r>
          </a:p>
          <a:p>
            <a:pPr algn="just"/>
            <a:r>
              <a:rPr lang="tr-TR" dirty="0" smtClean="0"/>
              <a:t>5) Kalite güvencesinin sürekliliğini ve etik standartları sistemli bir biçimde benimsetmeyi sağlamak,</a:t>
            </a:r>
          </a:p>
          <a:p>
            <a:pPr algn="just"/>
            <a:r>
              <a:rPr lang="tr-TR" dirty="0" smtClean="0"/>
              <a:t>6) Rapor ve belgelerin güvenirliği artırmak,</a:t>
            </a:r>
          </a:p>
          <a:p>
            <a:pPr algn="just"/>
            <a:r>
              <a:rPr lang="tr-TR" dirty="0" smtClean="0"/>
              <a:t>7) Uluslararası kabul edilirliği kolaylaştırmak olarak özetlenebilmektedir.</a:t>
            </a:r>
            <a:endParaRPr lang="tr-TR" dirty="0"/>
          </a:p>
        </p:txBody>
      </p:sp>
    </p:spTree>
    <p:extLst>
      <p:ext uri="{BB962C8B-B14F-4D97-AF65-F5344CB8AC3E}">
        <p14:creationId xmlns:p14="http://schemas.microsoft.com/office/powerpoint/2010/main" val="2066752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78430" y="1196752"/>
            <a:ext cx="8424936" cy="4647426"/>
          </a:xfrm>
          <a:prstGeom prst="rect">
            <a:avLst/>
          </a:prstGeom>
        </p:spPr>
        <p:txBody>
          <a:bodyPr wrap="square">
            <a:spAutoFit/>
          </a:bodyPr>
          <a:lstStyle/>
          <a:p>
            <a:pPr algn="just"/>
            <a:r>
              <a:rPr lang="tr-TR" sz="2800" dirty="0" smtClean="0"/>
              <a:t>Neden Akreditasyon?</a:t>
            </a:r>
          </a:p>
          <a:p>
            <a:pPr algn="just"/>
            <a:endParaRPr lang="tr-TR" sz="2800" dirty="0" smtClean="0"/>
          </a:p>
          <a:p>
            <a:pPr algn="ctr"/>
            <a:r>
              <a:rPr lang="tr-TR" sz="2000" dirty="0" smtClean="0"/>
              <a:t>«Akreditasyon Güven Sunar»</a:t>
            </a:r>
          </a:p>
          <a:p>
            <a:pPr algn="ctr"/>
            <a:endParaRPr lang="tr-TR" sz="2000" dirty="0"/>
          </a:p>
          <a:p>
            <a:pPr algn="ctr"/>
            <a:endParaRPr lang="tr-TR" sz="2000" dirty="0" smtClean="0"/>
          </a:p>
          <a:p>
            <a:pPr algn="just"/>
            <a:r>
              <a:rPr lang="tr-TR" sz="2000" dirty="0" smtClean="0"/>
              <a:t>Oluşan güven ortamı sayesinde; tüm paydaşlar akredite olan bölümün/programın uygunluk değerlendirme faaliyetlerinin objektif yöntemler baz alınarak bilimsel metotlar ile yürütüldüğüne ve hem karşılaştırılabilir hem tekrarlanabilir sonuçlar üretildiğine emin olma şansına sahip olmaktadırlar. Ayrıca, Üniversitede akreditasyonu belli bir kalite standardı doğrultusunda verilen eğitimin ölçüsünü göstermektedir. Özellikle akademik ve bu alana özgü standartlar ele alınmak suretiyle, </a:t>
            </a:r>
          </a:p>
          <a:p>
            <a:pPr algn="just"/>
            <a:r>
              <a:rPr lang="tr-TR" sz="2000" dirty="0" smtClean="0"/>
              <a:t>yükseköğretim programı tarafından gerekli kriterlerin karşılanıp karşılanmadığı noktasında bilgi sağlamaktadır.</a:t>
            </a:r>
            <a:endParaRPr lang="tr-TR" sz="2000" dirty="0"/>
          </a:p>
        </p:txBody>
      </p:sp>
    </p:spTree>
    <p:extLst>
      <p:ext uri="{BB962C8B-B14F-4D97-AF65-F5344CB8AC3E}">
        <p14:creationId xmlns:p14="http://schemas.microsoft.com/office/powerpoint/2010/main" val="25021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27584" y="1412776"/>
            <a:ext cx="7488832" cy="4093428"/>
          </a:xfrm>
          <a:prstGeom prst="rect">
            <a:avLst/>
          </a:prstGeom>
        </p:spPr>
        <p:txBody>
          <a:bodyPr wrap="square">
            <a:spAutoFit/>
          </a:bodyPr>
          <a:lstStyle/>
          <a:p>
            <a:pPr algn="just"/>
            <a:r>
              <a:rPr lang="tr-TR" sz="2800" dirty="0" smtClean="0"/>
              <a:t>Öğrenci katkısı</a:t>
            </a:r>
          </a:p>
          <a:p>
            <a:pPr algn="just"/>
            <a:endParaRPr lang="tr-TR" sz="2800" dirty="0"/>
          </a:p>
          <a:p>
            <a:pPr algn="just"/>
            <a:r>
              <a:rPr lang="tr-TR" sz="1600" dirty="0"/>
              <a:t>• Üniversitemiz Kurumsal Akreditasyon süreci hakkında </a:t>
            </a:r>
            <a:r>
              <a:rPr lang="tr-TR" sz="1600" dirty="0" smtClean="0"/>
              <a:t>bilgi sahibi olmak</a:t>
            </a:r>
            <a:endParaRPr lang="tr-TR" sz="1600" dirty="0"/>
          </a:p>
          <a:p>
            <a:pPr algn="just"/>
            <a:r>
              <a:rPr lang="tr-TR" sz="1600" dirty="0"/>
              <a:t>• Karar alma süreçlerine </a:t>
            </a:r>
            <a:r>
              <a:rPr lang="tr-TR" sz="1600" dirty="0" smtClean="0"/>
              <a:t>(komisyon</a:t>
            </a:r>
            <a:r>
              <a:rPr lang="tr-TR" sz="1600" dirty="0"/>
              <a:t>, kurul </a:t>
            </a:r>
            <a:r>
              <a:rPr lang="tr-TR" sz="1600" dirty="0" err="1"/>
              <a:t>vb</a:t>
            </a:r>
            <a:r>
              <a:rPr lang="tr-TR" sz="1600" dirty="0"/>
              <a:t> toplantı</a:t>
            </a:r>
            <a:r>
              <a:rPr lang="tr-TR" sz="1600" dirty="0" smtClean="0"/>
              <a:t>) katılmak</a:t>
            </a:r>
            <a:endParaRPr lang="tr-TR" sz="1600" dirty="0"/>
          </a:p>
          <a:p>
            <a:pPr algn="just"/>
            <a:r>
              <a:rPr lang="tr-TR" sz="1600" dirty="0"/>
              <a:t>• D</a:t>
            </a:r>
            <a:r>
              <a:rPr lang="tr-TR" sz="1600" dirty="0" smtClean="0"/>
              <a:t>erslerin </a:t>
            </a:r>
            <a:r>
              <a:rPr lang="tr-TR" sz="1600" dirty="0"/>
              <a:t>bilgi </a:t>
            </a:r>
            <a:r>
              <a:rPr lang="tr-TR" sz="1600" dirty="0" smtClean="0"/>
              <a:t>paketlerinin yeterliliğine ve güncelliğine ilişkin geri bildirimde bulunmak</a:t>
            </a:r>
            <a:endParaRPr lang="tr-TR" sz="1600" dirty="0"/>
          </a:p>
          <a:p>
            <a:pPr algn="just"/>
            <a:r>
              <a:rPr lang="tr-TR" sz="1600" dirty="0"/>
              <a:t>• </a:t>
            </a:r>
            <a:r>
              <a:rPr lang="tr-TR" sz="1600" dirty="0" smtClean="0"/>
              <a:t>Danışman </a:t>
            </a:r>
            <a:r>
              <a:rPr lang="tr-TR" sz="1600" dirty="0"/>
              <a:t>ile iletişim halinde </a:t>
            </a:r>
            <a:r>
              <a:rPr lang="tr-TR" sz="1600" dirty="0" smtClean="0"/>
              <a:t>olmak</a:t>
            </a:r>
            <a:endParaRPr lang="tr-TR" sz="1600" dirty="0"/>
          </a:p>
          <a:p>
            <a:pPr algn="just"/>
            <a:r>
              <a:rPr lang="tr-TR" sz="1600" dirty="0"/>
              <a:t>• Anketler, stratejik plan, topluluk faaliyetleri, araştırma ve </a:t>
            </a:r>
            <a:r>
              <a:rPr lang="tr-TR" sz="1600" dirty="0" smtClean="0"/>
              <a:t>geliştirme gibi alanlarda katkı sağlamak</a:t>
            </a:r>
            <a:endParaRPr lang="tr-TR" sz="1600" dirty="0"/>
          </a:p>
          <a:p>
            <a:pPr algn="just"/>
            <a:r>
              <a:rPr lang="tr-TR" sz="1600" dirty="0" smtClean="0"/>
              <a:t>• </a:t>
            </a:r>
            <a:r>
              <a:rPr lang="tr-TR" sz="1600" dirty="0"/>
              <a:t>Üniversitemiz web sitesinde sunulan Kalite Güvence Sistemi’mize ilişkin belgeleri </a:t>
            </a:r>
            <a:r>
              <a:rPr lang="tr-TR" sz="1600" dirty="0" smtClean="0"/>
              <a:t>incelemek</a:t>
            </a:r>
            <a:endParaRPr lang="tr-TR" sz="1600" dirty="0"/>
          </a:p>
          <a:p>
            <a:pPr algn="just"/>
            <a:r>
              <a:rPr lang="tr-TR" sz="1600" dirty="0"/>
              <a:t>• </a:t>
            </a:r>
            <a:r>
              <a:rPr lang="tr-TR" sz="1600" dirty="0" smtClean="0"/>
              <a:t>Üniversitede </a:t>
            </a:r>
            <a:r>
              <a:rPr lang="tr-TR" sz="1600" dirty="0"/>
              <a:t>gerçekleştirilen kalite güvence </a:t>
            </a:r>
            <a:r>
              <a:rPr lang="tr-TR" sz="1600" dirty="0" smtClean="0"/>
              <a:t>faaliyetlerini </a:t>
            </a:r>
            <a:r>
              <a:rPr lang="tr-TR" sz="1600" dirty="0"/>
              <a:t>(kalite yönetimi, süreç iyileştirme vb</a:t>
            </a:r>
            <a:r>
              <a:rPr lang="tr-TR" sz="1600" dirty="0" smtClean="0"/>
              <a:t>.) takip etmek</a:t>
            </a:r>
            <a:endParaRPr lang="tr-TR" sz="1600" dirty="0"/>
          </a:p>
          <a:p>
            <a:endParaRPr lang="tr-TR" sz="1400" dirty="0"/>
          </a:p>
          <a:p>
            <a:pPr algn="just"/>
            <a:endParaRPr lang="tr-TR" sz="1400" dirty="0" smtClean="0"/>
          </a:p>
        </p:txBody>
      </p:sp>
    </p:spTree>
    <p:extLst>
      <p:ext uri="{BB962C8B-B14F-4D97-AF65-F5344CB8AC3E}">
        <p14:creationId xmlns:p14="http://schemas.microsoft.com/office/powerpoint/2010/main" val="2677055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78430" y="476672"/>
            <a:ext cx="8424936" cy="6309420"/>
          </a:xfrm>
          <a:prstGeom prst="rect">
            <a:avLst/>
          </a:prstGeom>
        </p:spPr>
        <p:txBody>
          <a:bodyPr wrap="square">
            <a:spAutoFit/>
          </a:bodyPr>
          <a:lstStyle/>
          <a:p>
            <a:pPr algn="just"/>
            <a:r>
              <a:rPr lang="tr-TR" sz="2800" dirty="0" smtClean="0"/>
              <a:t>Kalite Güvence Sistemi Tanıtımı</a:t>
            </a:r>
          </a:p>
          <a:p>
            <a:pPr algn="just"/>
            <a:endParaRPr lang="tr-TR" sz="1200" dirty="0"/>
          </a:p>
          <a:p>
            <a:pPr algn="just"/>
            <a:r>
              <a:rPr lang="tr-TR" sz="1400" b="1" dirty="0"/>
              <a:t>Kalite Güvence Sistemi, </a:t>
            </a:r>
            <a:r>
              <a:rPr lang="tr-TR" sz="1400" dirty="0"/>
              <a:t>Üniversitelerde eğitim-öğretimden araştırma faaliyetlerine kadar tüm süreçlerin standartlar çerçevesinde yürütülmesini sağlayarak kurumsal hedeflere daha etkili ulaşılmasını destekleyen sistemdir. Bu sistem, hem ulusal hem de uluslararası standartlara uygun bir yapı kurarak kurumun sürdürülebilir gelişimini teşvik etmektedir</a:t>
            </a:r>
            <a:r>
              <a:rPr lang="tr-TR" sz="1400" dirty="0" smtClean="0"/>
              <a:t>.</a:t>
            </a:r>
          </a:p>
          <a:p>
            <a:pPr algn="just"/>
            <a:endParaRPr lang="tr-TR" sz="1400" dirty="0"/>
          </a:p>
          <a:p>
            <a:pPr algn="just"/>
            <a:r>
              <a:rPr lang="tr-TR" sz="1600" b="1" u="sng" dirty="0"/>
              <a:t>Kalite Güvence Sisteminin Ana </a:t>
            </a:r>
            <a:r>
              <a:rPr lang="tr-TR" sz="1600" b="1" u="sng" dirty="0" smtClean="0"/>
              <a:t>Unsurları</a:t>
            </a:r>
          </a:p>
          <a:p>
            <a:pPr algn="just"/>
            <a:endParaRPr lang="tr-TR" sz="1400" b="1" dirty="0"/>
          </a:p>
          <a:p>
            <a:r>
              <a:rPr lang="tr-TR" sz="1400" b="1" dirty="0" smtClean="0"/>
              <a:t>A. Stratejik </a:t>
            </a:r>
            <a:r>
              <a:rPr lang="tr-TR" sz="1400" b="1" dirty="0"/>
              <a:t>Yönetim ve </a:t>
            </a:r>
            <a:r>
              <a:rPr lang="tr-TR" sz="1400" b="1" dirty="0" smtClean="0"/>
              <a:t>Liderlik</a:t>
            </a:r>
            <a:endParaRPr lang="tr-TR" sz="1400" dirty="0" smtClean="0"/>
          </a:p>
          <a:p>
            <a:r>
              <a:rPr lang="tr-TR" sz="1400" b="1" dirty="0" smtClean="0"/>
              <a:t>B</a:t>
            </a:r>
            <a:r>
              <a:rPr lang="tr-TR" sz="1400" b="1" dirty="0"/>
              <a:t>: Eğitim-Öğretimde </a:t>
            </a:r>
            <a:r>
              <a:rPr lang="tr-TR" sz="1400" b="1" dirty="0" smtClean="0"/>
              <a:t>Kalite:</a:t>
            </a:r>
          </a:p>
          <a:p>
            <a:r>
              <a:rPr lang="tr-TR" sz="1400" b="1" dirty="0" smtClean="0"/>
              <a:t>C</a:t>
            </a:r>
            <a:r>
              <a:rPr lang="tr-TR" sz="1400" b="1" dirty="0"/>
              <a:t>. Araştırma ve Geliştirme (Ar-Ge</a:t>
            </a:r>
            <a:r>
              <a:rPr lang="tr-TR" sz="1400" b="1" dirty="0" smtClean="0"/>
              <a:t>)</a:t>
            </a:r>
            <a:endParaRPr lang="tr-TR" sz="1400" dirty="0"/>
          </a:p>
          <a:p>
            <a:pPr algn="just"/>
            <a:r>
              <a:rPr lang="tr-TR" sz="1400" b="1" dirty="0"/>
              <a:t>Ç. Toplumsal Katkı ve Sosyal Sorumluluk</a:t>
            </a:r>
            <a:r>
              <a:rPr lang="tr-TR" sz="1400" b="1" dirty="0" smtClean="0"/>
              <a:t>:</a:t>
            </a:r>
          </a:p>
          <a:p>
            <a:pPr algn="just"/>
            <a:endParaRPr lang="tr-TR" sz="1400" b="1" dirty="0"/>
          </a:p>
          <a:p>
            <a:r>
              <a:rPr lang="tr-TR" sz="1600" b="1" u="sng" dirty="0"/>
              <a:t>Kalite Güvence Sisteminin Katkıları</a:t>
            </a:r>
            <a:r>
              <a:rPr lang="tr-TR" sz="1600" b="1" u="sng" dirty="0" smtClean="0"/>
              <a:t>:</a:t>
            </a:r>
          </a:p>
          <a:p>
            <a:endParaRPr lang="tr-TR" sz="1400" b="1" dirty="0"/>
          </a:p>
          <a:p>
            <a:r>
              <a:rPr lang="tr-TR" sz="1400" b="1" dirty="0"/>
              <a:t>Kalite Güvence Sistemi</a:t>
            </a:r>
            <a:r>
              <a:rPr lang="tr-TR" sz="1400" dirty="0"/>
              <a:t>, üniversitelerin işleyişini çeşitli yönlerden destekleyerek hem iç paydaşlara (öğrenciler, akademik ve idari personel) hem de dış paydaşlara (mezunlar, iş dünyası, toplum) önemli katkılar sunar. </a:t>
            </a:r>
            <a:endParaRPr lang="tr-TR" sz="1400" dirty="0" smtClean="0"/>
          </a:p>
          <a:p>
            <a:r>
              <a:rPr lang="tr-TR" sz="1400" b="1" dirty="0"/>
              <a:t>1. Eğitim-Öğretim Kalitesini Artırmaya Yönelik Katkıları</a:t>
            </a:r>
            <a:endParaRPr lang="tr-TR" sz="1400" dirty="0"/>
          </a:p>
          <a:p>
            <a:r>
              <a:rPr lang="tr-TR" sz="1400" b="1" dirty="0"/>
              <a:t>2. Araştırma Performansına Yönelik Katkıları</a:t>
            </a:r>
            <a:endParaRPr lang="tr-TR" sz="1400" dirty="0"/>
          </a:p>
          <a:p>
            <a:r>
              <a:rPr lang="tr-TR" sz="1400" b="1" dirty="0"/>
              <a:t>3. Öğrenci ve Mezunların İstihdamına Yönelik Katkıları</a:t>
            </a:r>
            <a:endParaRPr lang="tr-TR" sz="1400" dirty="0"/>
          </a:p>
          <a:p>
            <a:r>
              <a:rPr lang="tr-TR" sz="1400" b="1" dirty="0"/>
              <a:t>4. Toplumsal Katkıyı Artırmaya Yönelik </a:t>
            </a:r>
            <a:r>
              <a:rPr lang="tr-TR" sz="1400" b="1" dirty="0" smtClean="0"/>
              <a:t>Katkıları</a:t>
            </a:r>
          </a:p>
          <a:p>
            <a:r>
              <a:rPr lang="tr-TR" sz="1400" b="1" dirty="0"/>
              <a:t>5. Kurumsal Yönetim ve Şeffaflığı Artırmaya Yönelik Katkıları</a:t>
            </a:r>
            <a:endParaRPr lang="tr-TR" sz="1400" dirty="0"/>
          </a:p>
          <a:p>
            <a:r>
              <a:rPr lang="tr-TR" sz="1400" b="1" dirty="0"/>
              <a:t>6. </a:t>
            </a:r>
            <a:r>
              <a:rPr lang="tr-TR" sz="1400" b="1" dirty="0" err="1"/>
              <a:t>Uluslararasılaşmaya</a:t>
            </a:r>
            <a:r>
              <a:rPr lang="tr-TR" sz="1400" b="1" dirty="0"/>
              <a:t> ve Tanınırlığa Yönelik Katkıları</a:t>
            </a:r>
            <a:endParaRPr lang="tr-TR" sz="1400" dirty="0"/>
          </a:p>
          <a:p>
            <a:r>
              <a:rPr lang="tr-TR" sz="1400" b="1" dirty="0"/>
              <a:t>7. Sürekli Gelişime ve Sürdürülebilirliğe Yönelik Katkıları</a:t>
            </a:r>
            <a:endParaRPr lang="tr-TR" sz="1400" dirty="0"/>
          </a:p>
          <a:p>
            <a:endParaRPr lang="tr-TR" sz="1400" dirty="0"/>
          </a:p>
          <a:p>
            <a:pPr algn="just"/>
            <a:endParaRPr lang="tr-TR" sz="1400" dirty="0" smtClean="0"/>
          </a:p>
        </p:txBody>
      </p:sp>
    </p:spTree>
    <p:extLst>
      <p:ext uri="{BB962C8B-B14F-4D97-AF65-F5344CB8AC3E}">
        <p14:creationId xmlns:p14="http://schemas.microsoft.com/office/powerpoint/2010/main" val="3276115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TotalTime>
  <Words>310</Words>
  <Application>Microsoft Office PowerPoint</Application>
  <PresentationFormat>Ekran Gösterisi (4:3)</PresentationFormat>
  <Paragraphs>51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Akış</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9</cp:revision>
  <dcterms:created xsi:type="dcterms:W3CDTF">2025-04-16T07:51:12Z</dcterms:created>
  <dcterms:modified xsi:type="dcterms:W3CDTF">2025-04-17T08:47:03Z</dcterms:modified>
</cp:coreProperties>
</file>